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6"/>
  </p:notesMasterIdLst>
  <p:sldIdLst>
    <p:sldId id="277" r:id="rId2"/>
    <p:sldId id="590" r:id="rId3"/>
    <p:sldId id="598" r:id="rId4"/>
    <p:sldId id="604" r:id="rId5"/>
    <p:sldId id="591" r:id="rId6"/>
    <p:sldId id="579" r:id="rId7"/>
    <p:sldId id="599" r:id="rId8"/>
    <p:sldId id="587" r:id="rId9"/>
    <p:sldId id="577" r:id="rId10"/>
    <p:sldId id="283" r:id="rId11"/>
    <p:sldId id="586" r:id="rId12"/>
    <p:sldId id="600" r:id="rId13"/>
    <p:sldId id="612" r:id="rId14"/>
    <p:sldId id="613" r:id="rId15"/>
  </p:sldIdLst>
  <p:sldSz cx="9144000" cy="5143500" type="screen16x9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66"/>
    <a:srgbClr val="FF9933"/>
    <a:srgbClr val="FF6600"/>
    <a:srgbClr val="D60093"/>
    <a:srgbClr val="660066"/>
    <a:srgbClr val="69CA7A"/>
    <a:srgbClr val="FF0000"/>
    <a:srgbClr val="F2F2F2"/>
    <a:srgbClr val="2D8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173" autoAdjust="0"/>
  </p:normalViewPr>
  <p:slideViewPr>
    <p:cSldViewPr snapToGrid="0">
      <p:cViewPr varScale="1">
        <p:scale>
          <a:sx n="111" d="100"/>
          <a:sy n="111" d="100"/>
        </p:scale>
        <p:origin x="131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F48FB-5142-4A99-9DEB-B80E6836718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171575"/>
            <a:ext cx="5622925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06E9-BD3F-4833-A789-6DEE5170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6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6E9-BD3F-4833-A789-6DEE51704D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6E9-BD3F-4833-A789-6DEE51704D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4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6E9-BD3F-4833-A789-6DEE51704D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7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6E9-BD3F-4833-A789-6DEE51704D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6E9-BD3F-4833-A789-6DEE51704D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Consolidate</a:t>
            </a:r>
            <a:r>
              <a:rPr lang="en-US" b="1" baseline="0" dirty="0"/>
              <a:t> with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6E9-BD3F-4833-A789-6DEE51704D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3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6E9-BD3F-4833-A789-6DEE51704D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tored Data 4"/>
          <p:cNvSpPr/>
          <p:nvPr userDrawn="1"/>
        </p:nvSpPr>
        <p:spPr>
          <a:xfrm>
            <a:off x="-4957169" y="1140516"/>
            <a:ext cx="9014819" cy="3067049"/>
          </a:xfrm>
          <a:prstGeom prst="flowChartOnlineStorage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/>
          <p:cNvSpPr/>
          <p:nvPr userDrawn="1"/>
        </p:nvSpPr>
        <p:spPr>
          <a:xfrm flipH="1">
            <a:off x="5005981" y="1140516"/>
            <a:ext cx="9014819" cy="3067049"/>
          </a:xfrm>
          <a:prstGeom prst="flowChartOnlineStorage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226970" y="1295399"/>
            <a:ext cx="2659480" cy="2659480"/>
            <a:chOff x="4437903" y="1286242"/>
            <a:chExt cx="2659480" cy="2659480"/>
          </a:xfrm>
        </p:grpSpPr>
        <p:sp>
          <p:nvSpPr>
            <p:cNvPr id="9" name="Oval 8"/>
            <p:cNvSpPr/>
            <p:nvPr/>
          </p:nvSpPr>
          <p:spPr>
            <a:xfrm>
              <a:off x="4437903" y="1286242"/>
              <a:ext cx="2659480" cy="265948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2510" y="2082903"/>
              <a:ext cx="2062400" cy="109980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0073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AC0C-B5D8-4951-A0A1-717822DF8965}" type="slidenum">
              <a:rPr lang="en-US" smtClean="0"/>
              <a:pPr/>
              <a:t>‹#›</a:t>
            </a:fld>
            <a:r>
              <a:rPr lang="en-US"/>
              <a:t>   Tekscan Company Confidential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28650" y="1068730"/>
            <a:ext cx="7908443" cy="357150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4486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AC0C-B5D8-4951-A0A1-717822DF8965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dirty="0" err="1"/>
              <a:t>Tekscan</a:t>
            </a:r>
            <a:r>
              <a:rPr lang="en-US" dirty="0"/>
              <a:t>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51025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12677"/>
            <a:ext cx="3867150" cy="326231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2677"/>
            <a:ext cx="3867150" cy="326231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AC0C-B5D8-4951-A0A1-717822DF8965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dirty="0" err="1"/>
              <a:t>Tekscan</a:t>
            </a:r>
            <a:r>
              <a:rPr lang="en-US" dirty="0"/>
              <a:t>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66613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-189389"/>
            <a:ext cx="7886700" cy="993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869018"/>
            <a:ext cx="3868737" cy="619125"/>
          </a:xfrm>
        </p:spPr>
        <p:txBody>
          <a:bodyPr anchor="b"/>
          <a:lstStyle>
            <a:lvl1pPr marL="0" indent="0">
              <a:buNone/>
              <a:defRPr sz="24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488143"/>
            <a:ext cx="3868737" cy="276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69018"/>
            <a:ext cx="3887788" cy="619125"/>
          </a:xfrm>
        </p:spPr>
        <p:txBody>
          <a:bodyPr anchor="b"/>
          <a:lstStyle>
            <a:lvl1pPr marL="0" indent="0">
              <a:buNone/>
              <a:defRPr sz="24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488143"/>
            <a:ext cx="3887788" cy="276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AC0C-B5D8-4951-A0A1-717822DF8965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dirty="0" err="1"/>
              <a:t>Tekscan</a:t>
            </a:r>
            <a:r>
              <a:rPr lang="en-US" dirty="0"/>
              <a:t>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1732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AC0C-B5D8-4951-A0A1-717822DF8965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dirty="0" err="1"/>
              <a:t>Tekscan</a:t>
            </a:r>
            <a:r>
              <a:rPr lang="en-US" dirty="0"/>
              <a:t>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86422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ground Circ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AC0C-B5D8-4951-A0A1-717822DF8965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dirty="0" err="1"/>
              <a:t>Tekscan</a:t>
            </a:r>
            <a:r>
              <a:rPr lang="en-US" dirty="0"/>
              <a:t>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6666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 Backgroun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4386528"/>
            <a:ext cx="9163050" cy="1103778"/>
            <a:chOff x="0" y="2824428"/>
            <a:chExt cx="9163050" cy="1103778"/>
          </a:xfrm>
        </p:grpSpPr>
        <p:cxnSp>
          <p:nvCxnSpPr>
            <p:cNvPr id="6" name="Straight Connector 5"/>
            <p:cNvCxnSpPr/>
            <p:nvPr userDrawn="1"/>
          </p:nvCxnSpPr>
          <p:spPr>
            <a:xfrm flipH="1">
              <a:off x="0" y="3486150"/>
              <a:ext cx="9153525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 userDrawn="1"/>
          </p:nvSpPr>
          <p:spPr>
            <a:xfrm>
              <a:off x="8059272" y="2824428"/>
              <a:ext cx="1103778" cy="1103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894" y="3225908"/>
              <a:ext cx="564535" cy="300819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AC0C-B5D8-4951-A0A1-717822DF8965}" type="slidenum">
              <a:rPr lang="en-US" smtClean="0"/>
              <a:pPr/>
              <a:t>‹#›</a:t>
            </a:fld>
            <a:r>
              <a:rPr lang="en-US"/>
              <a:t>   Tekscan Company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3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02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tored Data 4"/>
          <p:cNvSpPr/>
          <p:nvPr userDrawn="1"/>
        </p:nvSpPr>
        <p:spPr>
          <a:xfrm>
            <a:off x="-4957169" y="1140516"/>
            <a:ext cx="9014819" cy="3067049"/>
          </a:xfrm>
          <a:prstGeom prst="flowChartOnlineStorage">
            <a:avLst/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/>
          <p:cNvSpPr/>
          <p:nvPr userDrawn="1"/>
        </p:nvSpPr>
        <p:spPr>
          <a:xfrm flipH="1">
            <a:off x="5005981" y="1140516"/>
            <a:ext cx="9014819" cy="3067049"/>
          </a:xfrm>
          <a:prstGeom prst="flowChartOnlineStorage">
            <a:avLst/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226970" y="1295399"/>
            <a:ext cx="2659480" cy="2659480"/>
            <a:chOff x="4437903" y="1286242"/>
            <a:chExt cx="2659480" cy="2659480"/>
          </a:xfrm>
        </p:grpSpPr>
        <p:sp>
          <p:nvSpPr>
            <p:cNvPr id="9" name="Oval 8"/>
            <p:cNvSpPr/>
            <p:nvPr/>
          </p:nvSpPr>
          <p:spPr>
            <a:xfrm>
              <a:off x="4437903" y="1286242"/>
              <a:ext cx="2659480" cy="265948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2510" y="2082903"/>
              <a:ext cx="2062400" cy="109980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1261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AC0C-B5D8-4951-A0A1-717822DF8965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dirty="0" err="1"/>
              <a:t>Tekscan</a:t>
            </a:r>
            <a:r>
              <a:rPr lang="en-US" dirty="0"/>
              <a:t>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6080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2105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30967" y="0"/>
            <a:ext cx="7315201" cy="51435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7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64113" y="1734230"/>
            <a:ext cx="4179887" cy="1292225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lang="en-US" sz="2400" b="1" cap="small" baseline="0" dirty="0">
                <a:solidFill>
                  <a:schemeClr val="tx2"/>
                </a:solidFill>
              </a:defRPr>
            </a:lvl1pPr>
          </a:lstStyle>
          <a:p>
            <a:pPr marL="285750" lvl="0" indent="-285750"/>
            <a:r>
              <a:rPr lang="en-US" dirty="0"/>
              <a:t>Section Break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386528"/>
            <a:ext cx="9163050" cy="1103778"/>
            <a:chOff x="0" y="2824428"/>
            <a:chExt cx="9163050" cy="1103778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0" y="3486150"/>
              <a:ext cx="9153525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 userDrawn="1"/>
          </p:nvSpPr>
          <p:spPr>
            <a:xfrm>
              <a:off x="8059272" y="2824428"/>
              <a:ext cx="1103778" cy="1103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894" y="3225908"/>
              <a:ext cx="564535" cy="300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12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7352705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828799" y="0"/>
            <a:ext cx="7315201" cy="51435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7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64113" y="1734230"/>
            <a:ext cx="4179887" cy="1292225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lang="en-US" sz="2400" b="1" cap="small" baseline="0" dirty="0">
                <a:solidFill>
                  <a:schemeClr val="tx2"/>
                </a:solidFill>
              </a:defRPr>
            </a:lvl1pPr>
          </a:lstStyle>
          <a:p>
            <a:pPr marL="285750" lvl="0" indent="-285750"/>
            <a:r>
              <a:rPr lang="en-US" dirty="0"/>
              <a:t>Section Break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386528"/>
            <a:ext cx="9163050" cy="1103778"/>
            <a:chOff x="0" y="2824428"/>
            <a:chExt cx="9163050" cy="1103778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0" y="3486150"/>
              <a:ext cx="9153525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 userDrawn="1"/>
          </p:nvSpPr>
          <p:spPr>
            <a:xfrm>
              <a:off x="8059272" y="2824428"/>
              <a:ext cx="1103778" cy="1103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894" y="3225908"/>
              <a:ext cx="564535" cy="300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327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41" y="0"/>
            <a:ext cx="4881650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203159" y="0"/>
            <a:ext cx="7820526" cy="51435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7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71522" y="1747151"/>
            <a:ext cx="3128682" cy="1237131"/>
          </a:xfrm>
        </p:spPr>
        <p:txBody>
          <a:bodyPr anchor="ctr" anchorCtr="0"/>
          <a:lstStyle>
            <a:lvl1pPr marL="0" indent="0">
              <a:buNone/>
              <a:defRPr sz="2400" b="1" cap="small" baseline="0">
                <a:solidFill>
                  <a:schemeClr val="tx2"/>
                </a:solidFill>
              </a:defRPr>
            </a:lvl1pPr>
            <a:lvl2pPr marL="274320" indent="0">
              <a:buNone/>
              <a:defRPr sz="1800" b="1" cap="small" baseline="0">
                <a:solidFill>
                  <a:schemeClr val="accent2"/>
                </a:solidFill>
              </a:defRPr>
            </a:lvl2pPr>
            <a:lvl3pPr marL="594360" indent="0">
              <a:buNone/>
              <a:defRPr/>
            </a:lvl3pPr>
            <a:lvl4pPr marL="868680" indent="0">
              <a:buNone/>
              <a:defRPr/>
            </a:lvl4pPr>
            <a:lvl5pPr marL="1143000" indent="0">
              <a:buNone/>
              <a:defRPr/>
            </a:lvl5pPr>
          </a:lstStyle>
          <a:p>
            <a:pPr lvl="0"/>
            <a:r>
              <a:rPr lang="en-US" dirty="0"/>
              <a:t>Section Break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386528"/>
            <a:ext cx="9163050" cy="1103778"/>
            <a:chOff x="0" y="2824428"/>
            <a:chExt cx="9163050" cy="1103778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0" y="3486150"/>
              <a:ext cx="9153525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 userDrawn="1"/>
          </p:nvSpPr>
          <p:spPr>
            <a:xfrm>
              <a:off x="8059272" y="2824428"/>
              <a:ext cx="1103778" cy="1103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894" y="3225908"/>
              <a:ext cx="564535" cy="300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75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519324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962150" y="0"/>
            <a:ext cx="7181850" cy="51435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7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409672" y="1747151"/>
            <a:ext cx="3128682" cy="1237131"/>
          </a:xfrm>
        </p:spPr>
        <p:txBody>
          <a:bodyPr anchor="ctr" anchorCtr="0"/>
          <a:lstStyle>
            <a:lvl1pPr marL="0" indent="0">
              <a:buNone/>
              <a:defRPr sz="2400" b="1" cap="small" baseline="0">
                <a:solidFill>
                  <a:schemeClr val="tx2"/>
                </a:solidFill>
              </a:defRPr>
            </a:lvl1pPr>
            <a:lvl2pPr marL="274320" indent="0">
              <a:buNone/>
              <a:defRPr sz="1800" b="1" cap="small" baseline="0">
                <a:solidFill>
                  <a:schemeClr val="accent2"/>
                </a:solidFill>
              </a:defRPr>
            </a:lvl2pPr>
            <a:lvl3pPr marL="594360" indent="0">
              <a:buNone/>
              <a:defRPr/>
            </a:lvl3pPr>
            <a:lvl4pPr marL="868680" indent="0">
              <a:buNone/>
              <a:defRPr/>
            </a:lvl4pPr>
            <a:lvl5pPr marL="1143000" indent="0">
              <a:buNone/>
              <a:defRPr/>
            </a:lvl5pPr>
          </a:lstStyle>
          <a:p>
            <a:pPr lvl="0"/>
            <a:r>
              <a:rPr lang="en-US" dirty="0"/>
              <a:t>Section Break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386528"/>
            <a:ext cx="9163050" cy="1103778"/>
            <a:chOff x="0" y="2824428"/>
            <a:chExt cx="9163050" cy="1103778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0" y="3486150"/>
              <a:ext cx="9153525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 userDrawn="1"/>
          </p:nvSpPr>
          <p:spPr>
            <a:xfrm>
              <a:off x="8059272" y="2824428"/>
              <a:ext cx="1103778" cy="1103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894" y="3225908"/>
              <a:ext cx="564535" cy="300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97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/>
          <a:stretch/>
        </p:blipFill>
        <p:spPr>
          <a:xfrm>
            <a:off x="-1" y="392362"/>
            <a:ext cx="5739319" cy="425082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446424" y="0"/>
            <a:ext cx="6697576" cy="51435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7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6322" y="1747151"/>
            <a:ext cx="3128682" cy="1237131"/>
          </a:xfrm>
        </p:spPr>
        <p:txBody>
          <a:bodyPr anchor="ctr" anchorCtr="0"/>
          <a:lstStyle>
            <a:lvl1pPr marL="0" indent="0">
              <a:buNone/>
              <a:defRPr sz="2400" b="1" cap="small" baseline="0">
                <a:solidFill>
                  <a:schemeClr val="tx2"/>
                </a:solidFill>
              </a:defRPr>
            </a:lvl1pPr>
            <a:lvl2pPr marL="274320" indent="0">
              <a:buNone/>
              <a:defRPr sz="1800" b="1" cap="small" baseline="0">
                <a:solidFill>
                  <a:schemeClr val="accent2"/>
                </a:solidFill>
              </a:defRPr>
            </a:lvl2pPr>
            <a:lvl3pPr marL="594360" indent="0">
              <a:buNone/>
              <a:defRPr/>
            </a:lvl3pPr>
            <a:lvl4pPr marL="868680" indent="0">
              <a:buNone/>
              <a:defRPr/>
            </a:lvl4pPr>
            <a:lvl5pPr marL="1143000" indent="0">
              <a:buNone/>
              <a:defRPr/>
            </a:lvl5pPr>
          </a:lstStyle>
          <a:p>
            <a:pPr lvl="0"/>
            <a:r>
              <a:rPr lang="en-US" dirty="0"/>
              <a:t>Section Break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386528"/>
            <a:ext cx="9163050" cy="1103778"/>
            <a:chOff x="0" y="2824428"/>
            <a:chExt cx="9163050" cy="1103778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0" y="3486150"/>
              <a:ext cx="9153525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 userDrawn="1"/>
          </p:nvSpPr>
          <p:spPr>
            <a:xfrm>
              <a:off x="8059272" y="2824428"/>
              <a:ext cx="1103778" cy="1103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894" y="3225908"/>
              <a:ext cx="564535" cy="300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102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575" y="0"/>
            <a:ext cx="6100512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446424" y="0"/>
            <a:ext cx="6697576" cy="51435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7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15318" y="1747151"/>
            <a:ext cx="3128682" cy="1237131"/>
          </a:xfrm>
        </p:spPr>
        <p:txBody>
          <a:bodyPr anchor="ctr" anchorCtr="0"/>
          <a:lstStyle>
            <a:lvl1pPr marL="0" indent="0">
              <a:buNone/>
              <a:defRPr sz="2400" b="1" cap="small" baseline="0">
                <a:solidFill>
                  <a:schemeClr val="tx2"/>
                </a:solidFill>
              </a:defRPr>
            </a:lvl1pPr>
            <a:lvl2pPr marL="274320" indent="0">
              <a:buNone/>
              <a:defRPr sz="1800" b="1" cap="small" baseline="0">
                <a:solidFill>
                  <a:schemeClr val="accent2"/>
                </a:solidFill>
              </a:defRPr>
            </a:lvl2pPr>
            <a:lvl3pPr marL="594360" indent="0">
              <a:buNone/>
              <a:defRPr/>
            </a:lvl3pPr>
            <a:lvl4pPr marL="868680" indent="0">
              <a:buNone/>
              <a:defRPr/>
            </a:lvl4pPr>
            <a:lvl5pPr marL="1143000" indent="0">
              <a:buNone/>
              <a:defRPr/>
            </a:lvl5pPr>
          </a:lstStyle>
          <a:p>
            <a:pPr lvl="0"/>
            <a:r>
              <a:rPr lang="en-US" dirty="0"/>
              <a:t>Section Break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386528"/>
            <a:ext cx="9163050" cy="1103778"/>
            <a:chOff x="0" y="2824428"/>
            <a:chExt cx="9163050" cy="1103778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0" y="3486150"/>
              <a:ext cx="9153525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 userDrawn="1"/>
          </p:nvSpPr>
          <p:spPr>
            <a:xfrm>
              <a:off x="8059272" y="2824428"/>
              <a:ext cx="1103778" cy="1103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894" y="3225908"/>
              <a:ext cx="564535" cy="300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56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2"/>
            <a:ext cx="7886700" cy="7822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03173"/>
            <a:ext cx="7886700" cy="37577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386528"/>
            <a:ext cx="9163050" cy="1103778"/>
            <a:chOff x="0" y="2824428"/>
            <a:chExt cx="9163050" cy="1103778"/>
          </a:xfrm>
        </p:grpSpPr>
        <p:cxnSp>
          <p:nvCxnSpPr>
            <p:cNvPr id="10" name="Straight Connector 9"/>
            <p:cNvCxnSpPr/>
            <p:nvPr userDrawn="1"/>
          </p:nvCxnSpPr>
          <p:spPr>
            <a:xfrm flipH="1">
              <a:off x="0" y="3486150"/>
              <a:ext cx="9153525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>
            <a:xfrm>
              <a:off x="8059272" y="2824428"/>
              <a:ext cx="1103778" cy="1103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894" y="3225908"/>
              <a:ext cx="564535" cy="300819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BFAC0C-B5D8-4951-A0A1-717822DF8965}" type="slidenum">
              <a:rPr lang="en-US" smtClean="0"/>
              <a:pPr/>
              <a:t>‹#›</a:t>
            </a:fld>
            <a:r>
              <a:rPr lang="en-US" dirty="0"/>
              <a:t>   </a:t>
            </a:r>
            <a:r>
              <a:rPr lang="en-US" dirty="0" err="1"/>
              <a:t>Tekscan</a:t>
            </a:r>
            <a:r>
              <a:rPr lang="en-US" dirty="0"/>
              <a:t> Company Confidential</a:t>
            </a:r>
          </a:p>
        </p:txBody>
      </p:sp>
      <p:sp>
        <p:nvSpPr>
          <p:cNvPr id="18" name="Freeform 17"/>
          <p:cNvSpPr/>
          <p:nvPr userDrawn="1"/>
        </p:nvSpPr>
        <p:spPr>
          <a:xfrm>
            <a:off x="-14630" y="724868"/>
            <a:ext cx="9173260" cy="197511"/>
          </a:xfrm>
          <a:custGeom>
            <a:avLst/>
            <a:gdLst>
              <a:gd name="connsiteX0" fmla="*/ 0 w 9473184"/>
              <a:gd name="connsiteY0" fmla="*/ 753465 h 950976"/>
              <a:gd name="connsiteX1" fmla="*/ 1082649 w 9473184"/>
              <a:gd name="connsiteY1" fmla="*/ 753465 h 950976"/>
              <a:gd name="connsiteX2" fmla="*/ 1280160 w 9473184"/>
              <a:gd name="connsiteY2" fmla="*/ 950976 h 950976"/>
              <a:gd name="connsiteX3" fmla="*/ 9173260 w 9473184"/>
              <a:gd name="connsiteY3" fmla="*/ 950976 h 950976"/>
              <a:gd name="connsiteX4" fmla="*/ 9473184 w 9473184"/>
              <a:gd name="connsiteY4" fmla="*/ 0 h 950976"/>
              <a:gd name="connsiteX0" fmla="*/ 0 w 9173260"/>
              <a:gd name="connsiteY0" fmla="*/ 0 h 197511"/>
              <a:gd name="connsiteX1" fmla="*/ 1082649 w 9173260"/>
              <a:gd name="connsiteY1" fmla="*/ 0 h 197511"/>
              <a:gd name="connsiteX2" fmla="*/ 1280160 w 9173260"/>
              <a:gd name="connsiteY2" fmla="*/ 197511 h 197511"/>
              <a:gd name="connsiteX3" fmla="*/ 9173260 w 9173260"/>
              <a:gd name="connsiteY3" fmla="*/ 197511 h 1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3260" h="197511">
                <a:moveTo>
                  <a:pt x="0" y="0"/>
                </a:moveTo>
                <a:lnTo>
                  <a:pt x="1082649" y="0"/>
                </a:lnTo>
                <a:lnTo>
                  <a:pt x="1280160" y="197511"/>
                </a:lnTo>
                <a:lnTo>
                  <a:pt x="9173260" y="197511"/>
                </a:lnTo>
              </a:path>
            </a:pathLst>
          </a:cu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5638" y="834606"/>
            <a:ext cx="917527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64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67" r:id="rId3"/>
    <p:sldLayoutId id="2147483756" r:id="rId4"/>
    <p:sldLayoutId id="2147483768" r:id="rId5"/>
    <p:sldLayoutId id="2147483757" r:id="rId6"/>
    <p:sldLayoutId id="2147483769" r:id="rId7"/>
    <p:sldLayoutId id="2147483770" r:id="rId8"/>
    <p:sldLayoutId id="2147483771" r:id="rId9"/>
    <p:sldLayoutId id="2147483766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55" r:id="rId16"/>
    <p:sldLayoutId id="214748374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sm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8416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6925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31875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tekscan.com/i-scan-90-tutorials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5"/>
          <p:cNvSpPr txBox="1">
            <a:spLocks/>
          </p:cNvSpPr>
          <p:nvPr/>
        </p:nvSpPr>
        <p:spPr>
          <a:xfrm>
            <a:off x="4692771" y="1554235"/>
            <a:ext cx="4270076" cy="12666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lang="en-US" sz="3200" b="1" i="0" kern="1200" baseline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9913" indent="-2841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9692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31875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2"/>
                </a:solidFill>
              </a:rPr>
              <a:t>I-Scan </a:t>
            </a:r>
            <a:r>
              <a:rPr lang="en-US" sz="3600" dirty="0" smtClean="0">
                <a:solidFill>
                  <a:schemeClr val="tx2"/>
                </a:solidFill>
              </a:rPr>
              <a:t>9.0 </a:t>
            </a:r>
            <a:r>
              <a:rPr lang="en-US" sz="3600" dirty="0">
                <a:solidFill>
                  <a:schemeClr val="tx2"/>
                </a:solidFill>
              </a:rPr>
              <a:t>Software Release</a:t>
            </a:r>
          </a:p>
        </p:txBody>
      </p:sp>
    </p:spTree>
    <p:extLst>
      <p:ext uri="{BB962C8B-B14F-4D97-AF65-F5344CB8AC3E}">
        <p14:creationId xmlns:p14="http://schemas.microsoft.com/office/powerpoint/2010/main" val="35147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8C009-95CB-427B-A2B2-F55EE396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I-Scan 9.0 improves usability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C7AA-1BA4-4AA3-91BB-F71CD66BDB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068730"/>
            <a:ext cx="7762875" cy="3571509"/>
          </a:xfrm>
        </p:spPr>
        <p:txBody>
          <a:bodyPr>
            <a:normAutofit/>
          </a:bodyPr>
          <a:lstStyle/>
          <a:p>
            <a:r>
              <a:rPr lang="en-US" dirty="0" smtClean="0"/>
              <a:t>Complex </a:t>
            </a:r>
            <a:r>
              <a:rPr lang="en-US" dirty="0"/>
              <a:t>data analysis for R&amp;D</a:t>
            </a:r>
          </a:p>
          <a:p>
            <a:pPr lvl="2"/>
            <a:r>
              <a:rPr lang="en-US" dirty="0" smtClean="0"/>
              <a:t>Easier to organize workspace when comparing </a:t>
            </a:r>
            <a:r>
              <a:rPr lang="en-US" dirty="0"/>
              <a:t>multiple data </a:t>
            </a:r>
            <a:r>
              <a:rPr lang="en-US" dirty="0" smtClean="0"/>
              <a:t>sets </a:t>
            </a:r>
          </a:p>
          <a:p>
            <a:pPr lvl="2"/>
            <a:r>
              <a:rPr lang="en-US" dirty="0" smtClean="0"/>
              <a:t>Quickly configure graphs for in </a:t>
            </a:r>
            <a:r>
              <a:rPr lang="en-US" smtClean="0"/>
              <a:t>depth analysis</a:t>
            </a:r>
            <a:endParaRPr lang="en-US" dirty="0" smtClean="0"/>
          </a:p>
          <a:p>
            <a:pPr lvl="2"/>
            <a:r>
              <a:rPr lang="en-US" dirty="0" smtClean="0"/>
              <a:t>Conveniently display data in multi-handle applications </a:t>
            </a:r>
            <a:endParaRPr lang="en-US" dirty="0"/>
          </a:p>
          <a:p>
            <a:r>
              <a:rPr lang="en-US" dirty="0"/>
              <a:t>Quality Control applications</a:t>
            </a:r>
          </a:p>
          <a:p>
            <a:pPr lvl="2"/>
            <a:r>
              <a:rPr lang="en-US" dirty="0" smtClean="0"/>
              <a:t>Set layout for matching </a:t>
            </a:r>
            <a:r>
              <a:rPr lang="en-US" dirty="0"/>
              <a:t>data to “Pass” </a:t>
            </a:r>
            <a:r>
              <a:rPr lang="en-US" dirty="0" smtClean="0"/>
              <a:t>parameters</a:t>
            </a:r>
          </a:p>
          <a:p>
            <a:pPr lvl="2"/>
            <a:r>
              <a:rPr lang="en-US" dirty="0" smtClean="0"/>
              <a:t>Details panel and property table to quickly see key metrics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28B23A1-3E7A-4084-AB4B-B8D3BD9CCA38}"/>
              </a:ext>
            </a:extLst>
          </p:cNvPr>
          <p:cNvSpPr/>
          <p:nvPr/>
        </p:nvSpPr>
        <p:spPr>
          <a:xfrm>
            <a:off x="-370453" y="4260062"/>
            <a:ext cx="9434623" cy="53685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/>
              <a:t>Enhance data collection with more efficiency from new user interface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80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3464C0-3C20-41C3-B757-ED669C65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Organize Complex Data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DE7CF-F5BA-402F-A07E-75DEECEF7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60" y="1015858"/>
            <a:ext cx="6311422" cy="3425261"/>
          </a:xfrm>
          <a:prstGeom prst="rect">
            <a:avLst/>
          </a:prstGeom>
        </p:spPr>
      </p:pic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864D143E-60D1-4DB4-94E0-5FD0998E8676}"/>
              </a:ext>
            </a:extLst>
          </p:cNvPr>
          <p:cNvSpPr/>
          <p:nvPr/>
        </p:nvSpPr>
        <p:spPr>
          <a:xfrm>
            <a:off x="-921226" y="4628983"/>
            <a:ext cx="8983912" cy="33551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/>
              <a:t>Windows can be pulled from software window and displayed on second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8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7E5B1D-B900-4EA8-B15C-58C33B24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57" y="646413"/>
            <a:ext cx="6720114" cy="3647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E16FA-3DE5-4176-AE50-69392DC8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 Quality Control Applications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9A6D34CE-FA5F-4C15-8732-971066E0AC6E}"/>
              </a:ext>
            </a:extLst>
          </p:cNvPr>
          <p:cNvSpPr/>
          <p:nvPr/>
        </p:nvSpPr>
        <p:spPr>
          <a:xfrm>
            <a:off x="-536598" y="4470400"/>
            <a:ext cx="6530913" cy="49409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/>
              <a:t>Docked windows maximize real estate of data images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1048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872"/>
            <a:ext cx="9074363" cy="4268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Available Tools: 7 </a:t>
            </a:r>
            <a:r>
              <a:rPr lang="en-US" dirty="0"/>
              <a:t>Step-by-Step Tutorial Videos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991" y="1007787"/>
            <a:ext cx="56191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Located on a “Training Video” section of the Tekscan Website </a:t>
            </a:r>
            <a:r>
              <a:rPr lang="en-US" dirty="0" smtClean="0"/>
              <a:t>– </a:t>
            </a:r>
            <a:r>
              <a:rPr lang="en-US" b="1" dirty="0" smtClean="0"/>
              <a:t>all </a:t>
            </a:r>
            <a:r>
              <a:rPr lang="en-US" b="1" dirty="0"/>
              <a:t>1-minute or less</a:t>
            </a:r>
            <a:endParaRPr lang="en-US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How to use the details panel and pressure analysis tools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How to set acquisition parameters and record data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How to group, tab, and reorganize windows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How to create graphs and tables to analyze specific regions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678" y="4580549"/>
            <a:ext cx="760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hlinkClick r:id="rId2"/>
              </a:rPr>
              <a:t>https://www.tekscan.com/i-scan-90-tutorials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9" t="21561" r="40472" b="48130"/>
          <a:stretch/>
        </p:blipFill>
        <p:spPr>
          <a:xfrm>
            <a:off x="6418721" y="1150651"/>
            <a:ext cx="2089682" cy="199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5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/>
          <a:stretch/>
        </p:blipFill>
        <p:spPr>
          <a:xfrm>
            <a:off x="5436781" y="1331317"/>
            <a:ext cx="4385439" cy="3248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AEE206-B6EC-4A43-9EC0-9310E28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I-Scan 9.0: A Modern Software Portfolio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B57F0-706A-463A-AB7B-AA5989E882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" y="1034006"/>
            <a:ext cx="6008914" cy="3755707"/>
          </a:xfrm>
        </p:spPr>
        <p:txBody>
          <a:bodyPr>
            <a:normAutofit fontScale="85000" lnSpcReduction="20000"/>
          </a:bodyPr>
          <a:lstStyle/>
          <a:p>
            <a:pPr marL="285750" lvl="1" indent="0">
              <a:buNone/>
            </a:pPr>
            <a:r>
              <a:rPr lang="en-US" dirty="0" smtClean="0"/>
              <a:t>1</a:t>
            </a:r>
            <a:r>
              <a:rPr lang="en-US" dirty="0"/>
              <a:t>. Streamlined sensor configuration and set-up</a:t>
            </a:r>
          </a:p>
          <a:p>
            <a:pPr marL="285750" lvl="1" indent="0">
              <a:buNone/>
            </a:pPr>
            <a:r>
              <a:rPr lang="en-US" dirty="0"/>
              <a:t>2. Simplified user interface to compare and analyze data</a:t>
            </a:r>
          </a:p>
          <a:p>
            <a:pPr lvl="2"/>
            <a:r>
              <a:rPr lang="en-US" dirty="0"/>
              <a:t>Make analysis more intuitive</a:t>
            </a:r>
          </a:p>
          <a:p>
            <a:pPr lvl="2"/>
            <a:r>
              <a:rPr lang="en-US" dirty="0"/>
              <a:t>Easy to compare data &amp; see critical parameters</a:t>
            </a:r>
          </a:p>
          <a:p>
            <a:pPr lvl="2"/>
            <a:r>
              <a:rPr lang="en-US" dirty="0"/>
              <a:t>Manage workspace with data window display </a:t>
            </a:r>
            <a:r>
              <a:rPr lang="en-US" dirty="0" smtClean="0"/>
              <a:t>options</a:t>
            </a:r>
            <a:endParaRPr lang="en-US" dirty="0"/>
          </a:p>
          <a:p>
            <a:pPr marL="285750" lvl="1" indent="0">
              <a:buNone/>
            </a:pPr>
            <a:r>
              <a:rPr lang="en-US" dirty="0"/>
              <a:t>3. </a:t>
            </a:r>
            <a:r>
              <a:rPr lang="en-US" dirty="0" smtClean="0"/>
              <a:t>Improved Analysis options</a:t>
            </a:r>
          </a:p>
          <a:p>
            <a:pPr lvl="2"/>
            <a:r>
              <a:rPr lang="en-US" dirty="0" smtClean="0"/>
              <a:t>Easy to compare multiple recordings</a:t>
            </a:r>
          </a:p>
          <a:p>
            <a:pPr lvl="2"/>
            <a:r>
              <a:rPr lang="en-US" dirty="0" smtClean="0"/>
              <a:t>Rapid graph creation </a:t>
            </a:r>
          </a:p>
          <a:p>
            <a:pPr lvl="2"/>
            <a:r>
              <a:rPr lang="en-US" dirty="0" smtClean="0"/>
              <a:t>Integrated property table</a:t>
            </a:r>
          </a:p>
          <a:p>
            <a:pPr marL="285750" lvl="1" indent="0">
              <a:buNone/>
            </a:pPr>
            <a:r>
              <a:rPr lang="en-US" dirty="0" smtClean="0"/>
              <a:t>4. Web-based </a:t>
            </a:r>
            <a:r>
              <a:rPr lang="en-US" dirty="0"/>
              <a:t>software updates</a:t>
            </a:r>
          </a:p>
          <a:p>
            <a:pPr lvl="2"/>
            <a:r>
              <a:rPr lang="en-US" dirty="0" smtClean="0"/>
              <a:t>Automatic notification </a:t>
            </a:r>
            <a:r>
              <a:rPr lang="en-US" dirty="0"/>
              <a:t>of update </a:t>
            </a:r>
            <a:r>
              <a:rPr lang="en-US" dirty="0" smtClean="0"/>
              <a:t>download availability</a:t>
            </a:r>
            <a:endParaRPr lang="en-US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864D143E-60D1-4DB4-94E0-5FD0998E8676}"/>
              </a:ext>
            </a:extLst>
          </p:cNvPr>
          <p:cNvSpPr/>
          <p:nvPr/>
        </p:nvSpPr>
        <p:spPr>
          <a:xfrm>
            <a:off x="-921226" y="4628983"/>
            <a:ext cx="6358007" cy="33551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/>
              <a:t>Improve productivity for data collection and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29C6-7DA3-45D9-B105-C3D66C22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Streamlined Sensor Configuration &amp; 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65967-556A-4B51-A086-557B2E084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01" y="1592490"/>
            <a:ext cx="7780198" cy="338615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073E5B-3DA2-445D-9AE6-1724695D0E15}"/>
              </a:ext>
            </a:extLst>
          </p:cNvPr>
          <p:cNvSpPr txBox="1">
            <a:spLocks/>
          </p:cNvSpPr>
          <p:nvPr/>
        </p:nvSpPr>
        <p:spPr>
          <a:xfrm>
            <a:off x="89378" y="3824629"/>
            <a:ext cx="6710184" cy="8986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9913" indent="-2841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9692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31875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073E5B-3DA2-445D-9AE6-1724695D0E15}"/>
              </a:ext>
            </a:extLst>
          </p:cNvPr>
          <p:cNvSpPr txBox="1">
            <a:spLocks/>
          </p:cNvSpPr>
          <p:nvPr/>
        </p:nvSpPr>
        <p:spPr>
          <a:xfrm>
            <a:off x="1899830" y="1024935"/>
            <a:ext cx="6710184" cy="8986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9913" indent="-2841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9692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31875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Recommended process flow for sensor step</a:t>
            </a:r>
            <a:endParaRPr lang="en-US" sz="1800" b="1" dirty="0"/>
          </a:p>
          <a:p>
            <a:pPr lvl="1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720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29C6-7DA3-45D9-B105-C3D66C22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Streamlined Sensor Configuration &amp; Setup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073E5B-3DA2-445D-9AE6-1724695D0E15}"/>
              </a:ext>
            </a:extLst>
          </p:cNvPr>
          <p:cNvSpPr txBox="1">
            <a:spLocks/>
          </p:cNvSpPr>
          <p:nvPr/>
        </p:nvSpPr>
        <p:spPr>
          <a:xfrm>
            <a:off x="297418" y="1249791"/>
            <a:ext cx="6235729" cy="33222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9913" indent="-2841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9692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31875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Improved efficiency and process flow for sensor set-up</a:t>
            </a:r>
          </a:p>
          <a:p>
            <a:pPr lvl="1"/>
            <a:r>
              <a:rPr lang="en-US" sz="2000" dirty="0"/>
              <a:t>Save time in future sessions with remembered settings</a:t>
            </a:r>
          </a:p>
          <a:p>
            <a:pPr lvl="1"/>
            <a:r>
              <a:rPr lang="en-US" sz="2000" dirty="0"/>
              <a:t>Define test parameters up front </a:t>
            </a:r>
          </a:p>
          <a:p>
            <a:pPr lvl="1"/>
            <a:r>
              <a:rPr lang="en-US" sz="2000" dirty="0"/>
              <a:t>Ensure all steps are taken to collect accurate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02298" y="1249791"/>
            <a:ext cx="2440913" cy="3499351"/>
            <a:chOff x="6292567" y="1149396"/>
            <a:chExt cx="2440913" cy="34993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6F40DA-26A8-4EBE-8A45-817637524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265"/>
            <a:stretch/>
          </p:blipFill>
          <p:spPr>
            <a:xfrm>
              <a:off x="6292567" y="1149396"/>
              <a:ext cx="2440913" cy="28673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6ABB81-A793-4491-8EDC-C093074C5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0795" y="2472556"/>
              <a:ext cx="1430069" cy="21761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669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22"/>
            <a:ext cx="9330430" cy="782237"/>
          </a:xfrm>
        </p:spPr>
        <p:txBody>
          <a:bodyPr>
            <a:normAutofit fontScale="90000"/>
          </a:bodyPr>
          <a:lstStyle/>
          <a:p>
            <a:r>
              <a:rPr lang="en-US" dirty="0"/>
              <a:t>New Display Options for an Organized Workspace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11619" y="1018505"/>
            <a:ext cx="8390494" cy="35715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Display data, graphs or chart windows in a variety of ways</a:t>
            </a:r>
          </a:p>
          <a:p>
            <a:pPr lvl="1"/>
            <a:r>
              <a:rPr lang="en-US" dirty="0"/>
              <a:t>Docked windows to maximize real estate for displaying data</a:t>
            </a:r>
          </a:p>
          <a:p>
            <a:pPr lvl="1"/>
            <a:r>
              <a:rPr lang="en-US" dirty="0"/>
              <a:t>Split screen to view</a:t>
            </a:r>
            <a:br>
              <a:rPr lang="en-US" dirty="0"/>
            </a:br>
            <a:r>
              <a:rPr lang="en-US" dirty="0"/>
              <a:t> many data sets at once</a:t>
            </a:r>
          </a:p>
          <a:p>
            <a:pPr lvl="1"/>
            <a:r>
              <a:rPr lang="en-US" dirty="0"/>
              <a:t>Tab windows to prioritize</a:t>
            </a:r>
            <a:br>
              <a:rPr lang="en-US" dirty="0"/>
            </a:br>
            <a:r>
              <a:rPr lang="en-US" dirty="0"/>
              <a:t>important data sets</a:t>
            </a:r>
          </a:p>
          <a:p>
            <a:pPr lvl="1"/>
            <a:r>
              <a:rPr lang="en-US" dirty="0"/>
              <a:t>Auto docking of windows </a:t>
            </a:r>
            <a:br>
              <a:rPr lang="en-US" dirty="0"/>
            </a:br>
            <a:r>
              <a:rPr lang="en-US" dirty="0"/>
              <a:t>will simplify demo process, </a:t>
            </a:r>
            <a:br>
              <a:rPr lang="en-US" dirty="0"/>
            </a:br>
            <a:r>
              <a:rPr lang="en-US" dirty="0"/>
              <a:t>allowing prospects to instantly </a:t>
            </a:r>
            <a:br>
              <a:rPr lang="en-US" dirty="0"/>
            </a:br>
            <a:r>
              <a:rPr lang="en-US" dirty="0"/>
              <a:t>see the valuable information </a:t>
            </a:r>
            <a:br>
              <a:rPr lang="en-US" dirty="0"/>
            </a:br>
            <a:r>
              <a:rPr lang="en-US" dirty="0"/>
              <a:t>provided by the software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8B415-C1E1-4A6D-94F8-AF8556340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888" y="1946594"/>
            <a:ext cx="4725546" cy="25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1612-776A-4F6F-996A-845BE518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3" y="0"/>
            <a:ext cx="8888627" cy="782237"/>
          </a:xfrm>
        </p:spPr>
        <p:txBody>
          <a:bodyPr>
            <a:normAutofit/>
          </a:bodyPr>
          <a:lstStyle/>
          <a:p>
            <a:r>
              <a:rPr lang="en-US" dirty="0"/>
              <a:t>Improved Display Controls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CB45F-1348-43AE-88AC-6449FB062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09" y="969833"/>
            <a:ext cx="5585254" cy="3831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4AB5CB-602E-4CE1-BB73-F941631E8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15"/>
          <a:stretch/>
        </p:blipFill>
        <p:spPr>
          <a:xfrm>
            <a:off x="7427404" y="1848594"/>
            <a:ext cx="1433384" cy="1419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66B449-624C-430B-B2D7-57311E844E7A}"/>
              </a:ext>
            </a:extLst>
          </p:cNvPr>
          <p:cNvSpPr txBox="1"/>
          <p:nvPr/>
        </p:nvSpPr>
        <p:spPr>
          <a:xfrm>
            <a:off x="6546635" y="3361795"/>
            <a:ext cx="21299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Zoom in to see details in a variety of ways: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Slide bar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Click to zoom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Scroll wheel on mouse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Move zoom region from zoom tab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FCA3F2-E458-4EFA-8247-98D9195942A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234152" y="4162014"/>
            <a:ext cx="1312483" cy="536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13C95-3245-4F5E-84BF-CDDCFDBA6BA8}"/>
              </a:ext>
            </a:extLst>
          </p:cNvPr>
          <p:cNvCxnSpPr>
            <a:cxnSpLocks/>
          </p:cNvCxnSpPr>
          <p:nvPr/>
        </p:nvCxnSpPr>
        <p:spPr>
          <a:xfrm flipV="1">
            <a:off x="7007685" y="2799908"/>
            <a:ext cx="420130" cy="561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51B21D-C3E6-49FD-A246-374F1A4E5800}"/>
              </a:ext>
            </a:extLst>
          </p:cNvPr>
          <p:cNvSpPr txBox="1"/>
          <p:nvPr/>
        </p:nvSpPr>
        <p:spPr>
          <a:xfrm>
            <a:off x="6973330" y="1203671"/>
            <a:ext cx="179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Key data is displayed in the details panel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EB5E7-9C0C-4135-BEA5-88CA6ECFCD6F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5708824" y="1434504"/>
            <a:ext cx="1264506" cy="418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6161-7020-469B-89B8-D1D663C1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9" y="922"/>
            <a:ext cx="9044762" cy="782237"/>
          </a:xfrm>
        </p:spPr>
        <p:txBody>
          <a:bodyPr>
            <a:normAutofit fontScale="90000"/>
          </a:bodyPr>
          <a:lstStyle/>
          <a:p>
            <a:r>
              <a:rPr lang="en-US" dirty="0"/>
              <a:t>Enhanced Region Analysis for Detailed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FA02C-DF35-4D5C-9A96-91F659D8D27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6610" y="1410242"/>
            <a:ext cx="4407771" cy="25427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Display data, graphs or chart windows in a variety of ways</a:t>
            </a:r>
          </a:p>
          <a:p>
            <a:pPr lvl="1"/>
            <a:r>
              <a:rPr lang="en-US" dirty="0"/>
              <a:t>Quickly create analysis graphs (pop up icon on pressure window)</a:t>
            </a:r>
          </a:p>
          <a:p>
            <a:pPr lvl="1"/>
            <a:r>
              <a:rPr lang="en-US" dirty="0"/>
              <a:t>Easily modify for more complex analysis</a:t>
            </a:r>
          </a:p>
          <a:p>
            <a:pPr lvl="1"/>
            <a:r>
              <a:rPr lang="en-US" dirty="0"/>
              <a:t>Compare key values in all regions of multiple recordings in property table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DE7DE-DEAE-46FC-98B7-D0BDF5A9E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34" y="1190502"/>
            <a:ext cx="4632457" cy="31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C145-89C9-4E2B-8B1E-C65E75C1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multiple Parameters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8D93C-E04E-4826-9F60-481327AE3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" y="969326"/>
            <a:ext cx="6625138" cy="35955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97615" y="1697144"/>
            <a:ext cx="23463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multiple graphs </a:t>
            </a:r>
            <a:r>
              <a:rPr lang="en-US" dirty="0" smtClean="0"/>
              <a:t>simultaneously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graph creation and modification for more complex analysis </a:t>
            </a:r>
          </a:p>
        </p:txBody>
      </p:sp>
    </p:spTree>
    <p:extLst>
      <p:ext uri="{BB962C8B-B14F-4D97-AF65-F5344CB8AC3E}">
        <p14:creationId xmlns:p14="http://schemas.microsoft.com/office/powerpoint/2010/main" val="4856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C423-2381-48E0-A63E-910C7191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48" y="69156"/>
            <a:ext cx="8584507" cy="782237"/>
          </a:xfrm>
        </p:spPr>
        <p:txBody>
          <a:bodyPr>
            <a:normAutofit/>
          </a:bodyPr>
          <a:lstStyle/>
          <a:p>
            <a:r>
              <a:rPr lang="en-US" dirty="0"/>
              <a:t>Efficient software updates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7471" y="1135069"/>
            <a:ext cx="5187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click of a button (when connected to internet) triggers download of global bug fix updates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automatically informed of version update downloads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No need for download links or CDs to be shipped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releases will allow software changes (new maps or additional features to be pushed)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973B7-4729-4BEE-8DEB-015B276EE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551"/>
          <a:stretch/>
        </p:blipFill>
        <p:spPr>
          <a:xfrm>
            <a:off x="5798770" y="1135069"/>
            <a:ext cx="2200170" cy="37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cle Background">
  <a:themeElements>
    <a:clrScheme name="Tekscan">
      <a:dk1>
        <a:sysClr val="windowText" lastClr="000000"/>
      </a:dk1>
      <a:lt1>
        <a:sysClr val="window" lastClr="FFFFFF"/>
      </a:lt1>
      <a:dk2>
        <a:srgbClr val="00539F"/>
      </a:dk2>
      <a:lt2>
        <a:srgbClr val="FFD520"/>
      </a:lt2>
      <a:accent1>
        <a:srgbClr val="00408E"/>
      </a:accent1>
      <a:accent2>
        <a:srgbClr val="2D803B"/>
      </a:accent2>
      <a:accent3>
        <a:srgbClr val="3C3286"/>
      </a:accent3>
      <a:accent4>
        <a:srgbClr val="1E7B8E"/>
      </a:accent4>
      <a:accent5>
        <a:srgbClr val="FF0000"/>
      </a:accent5>
      <a:accent6>
        <a:srgbClr val="FF9900"/>
      </a:accent6>
      <a:hlink>
        <a:srgbClr val="0000FF"/>
      </a:hlink>
      <a:folHlink>
        <a:srgbClr val="9900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55309</TotalTime>
  <Words>525</Words>
  <Application>Microsoft Office PowerPoint</Application>
  <PresentationFormat>On-screen Show (16:9)</PresentationFormat>
  <Paragraphs>76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Gill Sans MT</vt:lpstr>
      <vt:lpstr>Wingdings</vt:lpstr>
      <vt:lpstr>Circle Background</vt:lpstr>
      <vt:lpstr>PowerPoint Presentation</vt:lpstr>
      <vt:lpstr>I-Scan 9.0: A Modern Software Portfolio</vt:lpstr>
      <vt:lpstr>Streamlined Sensor Configuration &amp; Setup</vt:lpstr>
      <vt:lpstr>Streamlined Sensor Configuration &amp; Setup</vt:lpstr>
      <vt:lpstr>New Display Options for an Organized Workspace</vt:lpstr>
      <vt:lpstr>Improved Display Controls</vt:lpstr>
      <vt:lpstr>Enhanced Region Analysis for Detailed Insights</vt:lpstr>
      <vt:lpstr>Analysis of multiple Parameters</vt:lpstr>
      <vt:lpstr>Efficient software updates</vt:lpstr>
      <vt:lpstr>How I-Scan 9.0 improves usability</vt:lpstr>
      <vt:lpstr>Organize Complex Data Analysis</vt:lpstr>
      <vt:lpstr>Simplify Quality Control Applications</vt:lpstr>
      <vt:lpstr>Available Tools: 7 Step-by-Step Tutorial Videos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adibenedetto</dc:creator>
  <cp:lastModifiedBy>Andy Dambeck</cp:lastModifiedBy>
  <cp:revision>561</cp:revision>
  <cp:lastPrinted>2018-02-08T13:10:38Z</cp:lastPrinted>
  <dcterms:created xsi:type="dcterms:W3CDTF">2018-02-01T19:54:07Z</dcterms:created>
  <dcterms:modified xsi:type="dcterms:W3CDTF">2020-11-30T20:24:00Z</dcterms:modified>
</cp:coreProperties>
</file>